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68" r:id="rId3"/>
    <p:sldId id="267" r:id="rId4"/>
    <p:sldId id="257" r:id="rId5"/>
    <p:sldId id="263" r:id="rId6"/>
    <p:sldId id="259" r:id="rId7"/>
    <p:sldId id="260" r:id="rId8"/>
    <p:sldId id="258" r:id="rId9"/>
    <p:sldId id="265" r:id="rId10"/>
    <p:sldId id="262" r:id="rId11"/>
    <p:sldId id="261" r:id="rId12"/>
    <p:sldId id="266" r:id="rId13"/>
    <p:sldId id="264" r:id="rId14"/>
    <p:sldId id="270" r:id="rId15"/>
    <p:sldId id="269" r:id="rId16"/>
    <p:sldId id="281" r:id="rId17"/>
    <p:sldId id="282" r:id="rId18"/>
    <p:sldId id="283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609F50-5625-4962-A649-718AF1B0FDFD}">
          <p14:sldIdLst>
            <p14:sldId id="256"/>
            <p14:sldId id="268"/>
            <p14:sldId id="267"/>
          </p14:sldIdLst>
        </p14:section>
        <p14:section name="Untitled Section" id="{F3F3BB49-63CB-4218-B9AA-5BA74DFC534E}">
          <p14:sldIdLst>
            <p14:sldId id="257"/>
            <p14:sldId id="263"/>
            <p14:sldId id="259"/>
            <p14:sldId id="260"/>
            <p14:sldId id="258"/>
            <p14:sldId id="265"/>
            <p14:sldId id="262"/>
            <p14:sldId id="261"/>
            <p14:sldId id="266"/>
            <p14:sldId id="264"/>
            <p14:sldId id="270"/>
            <p14:sldId id="269"/>
            <p14:sldId id="281"/>
            <p14:sldId id="282"/>
            <p14:sldId id="283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4799" autoAdjust="0"/>
  </p:normalViewPr>
  <p:slideViewPr>
    <p:cSldViewPr snapToGrid="0">
      <p:cViewPr varScale="1">
        <p:scale>
          <a:sx n="76" d="100"/>
          <a:sy n="76" d="100"/>
        </p:scale>
        <p:origin x="1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7AE82-C38A-4A9C-B68A-5EBC3B023DB1}" type="datetimeFigureOut">
              <a:rPr lang="sk-SK" smtClean="0"/>
              <a:t>10. 11. 2019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92DF2-8893-40C0-835A-F5EC09BFC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450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3888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0519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8473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720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893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8792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76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05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201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69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66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7721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3829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786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92DF2-8893-40C0-835A-F5EC09BFC1C4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211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ebnoviny.sk/pochod-studentov-v-novembri-1989-vyzadoval-odvahu-tvrdi-upn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oryofnations.eu/en/budaj-jan-1952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0280-74DD-456C-AF32-7C107EED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668" y="2333171"/>
            <a:ext cx="9511950" cy="1095829"/>
          </a:xfrm>
        </p:spPr>
        <p:txBody>
          <a:bodyPr>
            <a:normAutofit fontScale="90000"/>
          </a:bodyPr>
          <a:lstStyle/>
          <a:p>
            <a:br>
              <a:rPr lang="sk-SK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r>
              <a:rPr lang="sk-SK" sz="8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NEžNá REVOLÚCIA</a:t>
            </a:r>
            <a:br>
              <a:rPr lang="sk-SK" sz="8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8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SAMETOVÁ REVOLUCE 1989</a:t>
            </a:r>
            <a:endParaRPr lang="sk-SK" sz="8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A59D4-BA16-466B-887E-566B2645E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0025" y="3429000"/>
            <a:ext cx="9511950" cy="977621"/>
          </a:xfrm>
        </p:spPr>
        <p:txBody>
          <a:bodyPr>
            <a:noAutofit/>
          </a:bodyPr>
          <a:lstStyle/>
          <a:p>
            <a:r>
              <a:rPr lang="sk-SK" sz="6600" dirty="0"/>
              <a:t>NOVEMBER ´89</a:t>
            </a:r>
          </a:p>
        </p:txBody>
      </p:sp>
    </p:spTree>
    <p:extLst>
      <p:ext uri="{BB962C8B-B14F-4D97-AF65-F5344CB8AC3E}">
        <p14:creationId xmlns:p14="http://schemas.microsoft.com/office/powerpoint/2010/main" val="405469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0280-74DD-456C-AF32-7C107EED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086" y="496548"/>
            <a:ext cx="11239500" cy="1178902"/>
          </a:xfrm>
        </p:spPr>
        <p:txBody>
          <a:bodyPr>
            <a:normAutofit fontScale="90000"/>
          </a:bodyPr>
          <a:lstStyle/>
          <a:p>
            <a:r>
              <a:rPr lang="sk-SK" dirty="0"/>
              <a:t>         žELEZNá OPONA </a:t>
            </a:r>
            <a:br>
              <a:rPr lang="sk-SK" dirty="0"/>
            </a:br>
            <a:r>
              <a:rPr lang="sk-SK" sz="4000" dirty="0"/>
              <a:t>(imaginárna hranica, nebola vždy zo železa)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68397-5DB8-4630-B1CD-D2ED2916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499" y="1619589"/>
            <a:ext cx="4406899" cy="449309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84FA99F-5CDC-439C-BB85-30C4E468AFFE}"/>
              </a:ext>
            </a:extLst>
          </p:cNvPr>
          <p:cNvSpPr/>
          <p:nvPr/>
        </p:nvSpPr>
        <p:spPr>
          <a:xfrm rot="3858872">
            <a:off x="5737919" y="2063906"/>
            <a:ext cx="1261539" cy="334858"/>
          </a:xfrm>
          <a:prstGeom prst="rightArrow">
            <a:avLst>
              <a:gd name="adj1" fmla="val 84565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6FFF4D1-B8A0-4C87-B11E-F25AFBEFDF03}"/>
              </a:ext>
            </a:extLst>
          </p:cNvPr>
          <p:cNvSpPr/>
          <p:nvPr/>
        </p:nvSpPr>
        <p:spPr>
          <a:xfrm rot="21097349">
            <a:off x="5490200" y="3740662"/>
            <a:ext cx="411499" cy="57219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D536C08-BA22-46C5-945E-205056A8CADC}"/>
              </a:ext>
            </a:extLst>
          </p:cNvPr>
          <p:cNvSpPr/>
          <p:nvPr/>
        </p:nvSpPr>
        <p:spPr>
          <a:xfrm rot="18568420">
            <a:off x="5812087" y="4129775"/>
            <a:ext cx="411499" cy="67922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34A4345-DC04-43B0-9DB4-008D151D350A}"/>
              </a:ext>
            </a:extLst>
          </p:cNvPr>
          <p:cNvSpPr/>
          <p:nvPr/>
        </p:nvSpPr>
        <p:spPr>
          <a:xfrm rot="7862061">
            <a:off x="6609002" y="5047867"/>
            <a:ext cx="858545" cy="181349"/>
          </a:xfrm>
          <a:prstGeom prst="rightArrow">
            <a:avLst>
              <a:gd name="adj1" fmla="val 84565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311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0280-74DD-456C-AF32-7C107EED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938" y="251881"/>
            <a:ext cx="10982570" cy="1178902"/>
          </a:xfrm>
        </p:spPr>
        <p:txBody>
          <a:bodyPr>
            <a:normAutofit/>
          </a:bodyPr>
          <a:lstStyle/>
          <a:p>
            <a:r>
              <a:rPr lang="sk-SK" dirty="0"/>
              <a:t>STUDENá VOJNA </a:t>
            </a:r>
            <a:r>
              <a:rPr lang="sk-SK" sz="4400" dirty="0"/>
              <a:t>(BEZ TANKOV)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61821-7D18-4EEB-99B9-434CEB267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96" y="1546210"/>
            <a:ext cx="8436011" cy="4278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01018D-EB8C-41D2-BFDE-56AB707374CE}"/>
              </a:ext>
            </a:extLst>
          </p:cNvPr>
          <p:cNvSpPr txBox="1"/>
          <p:nvPr/>
        </p:nvSpPr>
        <p:spPr>
          <a:xfrm>
            <a:off x="1065837" y="4831954"/>
            <a:ext cx="2073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>
                <a:solidFill>
                  <a:srgbClr val="002060"/>
                </a:solidFill>
              </a:rPr>
              <a:t>USA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0C684-33A6-4583-A59E-C2AD2F182FFA}"/>
              </a:ext>
            </a:extLst>
          </p:cNvPr>
          <p:cNvSpPr txBox="1"/>
          <p:nvPr/>
        </p:nvSpPr>
        <p:spPr>
          <a:xfrm>
            <a:off x="4816243" y="4972226"/>
            <a:ext cx="8055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>
                <a:solidFill>
                  <a:srgbClr val="FF0000"/>
                </a:solidFill>
              </a:rPr>
              <a:t> ZSSR- </a:t>
            </a:r>
            <a:r>
              <a:rPr lang="sk-SK" sz="3600" dirty="0">
                <a:solidFill>
                  <a:srgbClr val="FF0000"/>
                </a:solidFill>
              </a:rPr>
              <a:t>SOVIETSKY ZVÄZ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A0341-0A98-43FF-A809-6CEBA17EC9B1}"/>
              </a:ext>
            </a:extLst>
          </p:cNvPr>
          <p:cNvSpPr txBox="1"/>
          <p:nvPr/>
        </p:nvSpPr>
        <p:spPr>
          <a:xfrm>
            <a:off x="476937" y="3160869"/>
            <a:ext cx="549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>
                <a:solidFill>
                  <a:srgbClr val="002060"/>
                </a:solidFill>
              </a:rPr>
              <a:t>DEMOKRACIE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F4E32-6FEF-4BB2-8BF6-38D08ED0DB51}"/>
              </a:ext>
            </a:extLst>
          </p:cNvPr>
          <p:cNvSpPr txBox="1"/>
          <p:nvPr/>
        </p:nvSpPr>
        <p:spPr>
          <a:xfrm>
            <a:off x="5714703" y="3153419"/>
            <a:ext cx="56551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>
                <a:solidFill>
                  <a:srgbClr val="FF0000"/>
                </a:solidFill>
              </a:rPr>
              <a:t>KOMUNISTICKÉ KRAJINY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95085-1927-4720-AED0-1C0C1FAF492F}"/>
              </a:ext>
            </a:extLst>
          </p:cNvPr>
          <p:cNvSpPr txBox="1"/>
          <p:nvPr/>
        </p:nvSpPr>
        <p:spPr>
          <a:xfrm>
            <a:off x="4816243" y="2184576"/>
            <a:ext cx="275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0" dirty="0"/>
              <a:t>proti</a:t>
            </a:r>
          </a:p>
        </p:txBody>
      </p:sp>
    </p:spTree>
    <p:extLst>
      <p:ext uri="{BB962C8B-B14F-4D97-AF65-F5344CB8AC3E}">
        <p14:creationId xmlns:p14="http://schemas.microsoft.com/office/powerpoint/2010/main" val="388534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0280-74DD-456C-AF32-7C107EED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0"/>
            <a:ext cx="11925300" cy="1153502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0000"/>
                </a:solidFill>
              </a:rPr>
              <a:t>Rok 1968 a obdobie po Ňom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A59D4-BA16-466B-887E-566B2645E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50" y="1153503"/>
            <a:ext cx="11899900" cy="1322720"/>
          </a:xfrm>
        </p:spPr>
        <p:txBody>
          <a:bodyPr>
            <a:noAutofit/>
          </a:bodyPr>
          <a:lstStyle/>
          <a:p>
            <a:pPr marL="685800" indent="-685800" algn="ctr">
              <a:buFontTx/>
              <a:buChar char="-"/>
            </a:pPr>
            <a:r>
              <a:rPr lang="sk-SK" sz="4400" dirty="0"/>
              <a:t>Socializmus s ľudskou tvárou</a:t>
            </a:r>
          </a:p>
          <a:p>
            <a:pPr marL="685800" indent="-685800">
              <a:buFontTx/>
              <a:buChar char="-"/>
            </a:pPr>
            <a:r>
              <a:rPr lang="sk-SK" sz="4400" dirty="0"/>
              <a:t>Okupácia – 21.8.1968</a:t>
            </a:r>
          </a:p>
          <a:p>
            <a:pPr marL="685800" indent="-685800">
              <a:buFontTx/>
              <a:buChar char="-"/>
            </a:pPr>
            <a:r>
              <a:rPr lang="sk-SK" sz="4400" dirty="0"/>
              <a:t>Normalizácia</a:t>
            </a:r>
          </a:p>
          <a:p>
            <a:pPr marL="685800" indent="-685800">
              <a:buFontTx/>
              <a:buChar char="-"/>
            </a:pPr>
            <a:r>
              <a:rPr lang="sk-SK" sz="4400" dirty="0"/>
              <a:t>Disidenti, charta 77</a:t>
            </a:r>
          </a:p>
          <a:p>
            <a:pPr marL="685800" indent="-685800" algn="ctr">
              <a:buFontTx/>
              <a:buChar char="-"/>
            </a:pPr>
            <a:endParaRPr lang="sk-SK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0DB53-3C2C-42FA-8F22-466CA598C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265" y="2862086"/>
            <a:ext cx="5320685" cy="324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8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0280-74DD-456C-AF32-7C107EED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-64779"/>
            <a:ext cx="11925300" cy="1153502"/>
          </a:xfrm>
        </p:spPr>
        <p:txBody>
          <a:bodyPr>
            <a:normAutofit/>
          </a:bodyPr>
          <a:lstStyle/>
          <a:p>
            <a:r>
              <a:rPr lang="sk-SK" sz="5400" dirty="0">
                <a:solidFill>
                  <a:srgbClr val="FF0000"/>
                </a:solidFill>
              </a:rPr>
              <a:t>R.1985-1989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A59D4-BA16-466B-887E-566B2645E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94763" y="818988"/>
            <a:ext cx="11899900" cy="977621"/>
          </a:xfrm>
        </p:spPr>
        <p:txBody>
          <a:bodyPr>
            <a:noAutofit/>
          </a:bodyPr>
          <a:lstStyle/>
          <a:p>
            <a:pPr marL="685800" indent="-685800" algn="ctr">
              <a:buFontTx/>
              <a:buChar char="-"/>
            </a:pPr>
            <a:r>
              <a:rPr lang="sk-SK" sz="4400" dirty="0"/>
              <a:t>zaostávanie KOMUNISTICKýCH KRAJíN</a:t>
            </a:r>
          </a:p>
          <a:p>
            <a:pPr marL="685800" indent="-685800" algn="ctr">
              <a:buFontTx/>
              <a:buChar char="-"/>
            </a:pPr>
            <a:endParaRPr lang="sk-SK" sz="5400" dirty="0"/>
          </a:p>
          <a:p>
            <a:pPr marL="685800" indent="-685800" algn="ctr">
              <a:buFontTx/>
              <a:buChar char="-"/>
            </a:pPr>
            <a:r>
              <a:rPr lang="sk-SK" sz="4400" dirty="0"/>
              <a:t>Perestrojka</a:t>
            </a:r>
          </a:p>
          <a:p>
            <a:pPr marL="1143000" lvl="1" indent="-685800">
              <a:buFontTx/>
              <a:buChar char="-"/>
            </a:pPr>
            <a:r>
              <a:rPr lang="sk-SK" sz="4400" dirty="0"/>
              <a:t>GLASNOSŤ</a:t>
            </a:r>
          </a:p>
          <a:p>
            <a:pPr marL="685800" indent="-685800" algn="ctr">
              <a:buFontTx/>
              <a:buChar char="-"/>
            </a:pPr>
            <a:endParaRPr lang="sk-SK" sz="5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0CCF-F22D-4B35-BA23-37F3A032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053" y="2886100"/>
            <a:ext cx="3305175" cy="3190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0776B-69CD-4BA4-9EF9-E90360A85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" y="2645423"/>
            <a:ext cx="2705100" cy="3390392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8390CDBF-0CB7-4554-91F4-540ED62AE2D8}"/>
              </a:ext>
            </a:extLst>
          </p:cNvPr>
          <p:cNvSpPr/>
          <p:nvPr/>
        </p:nvSpPr>
        <p:spPr>
          <a:xfrm>
            <a:off x="5655187" y="1937537"/>
            <a:ext cx="584200" cy="1153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C38B9-C3E4-450A-B7F6-896FB718A5C3}"/>
              </a:ext>
            </a:extLst>
          </p:cNvPr>
          <p:cNvSpPr txBox="1"/>
          <p:nvPr/>
        </p:nvSpPr>
        <p:spPr>
          <a:xfrm>
            <a:off x="8035925" y="6054288"/>
            <a:ext cx="415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chemeClr val="bg1"/>
                </a:solidFill>
              </a:rPr>
              <a:t>GORBAČOV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212286-EC5E-481A-9E4F-AA648C2CA41F}"/>
              </a:ext>
            </a:extLst>
          </p:cNvPr>
          <p:cNvSpPr txBox="1"/>
          <p:nvPr/>
        </p:nvSpPr>
        <p:spPr>
          <a:xfrm>
            <a:off x="813772" y="6076975"/>
            <a:ext cx="415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chemeClr val="bg1"/>
                </a:solidFill>
              </a:rPr>
              <a:t>REGAN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AC2A67-9E65-48F3-B754-01DA114CA235}"/>
              </a:ext>
            </a:extLst>
          </p:cNvPr>
          <p:cNvSpPr txBox="1"/>
          <p:nvPr/>
        </p:nvSpPr>
        <p:spPr>
          <a:xfrm>
            <a:off x="146050" y="1937537"/>
            <a:ext cx="415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rgbClr val="002060"/>
                </a:solidFill>
              </a:rPr>
              <a:t>USA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FDA77B-F633-4CD0-B1CF-5D91678F5068}"/>
              </a:ext>
            </a:extLst>
          </p:cNvPr>
          <p:cNvSpPr txBox="1"/>
          <p:nvPr/>
        </p:nvSpPr>
        <p:spPr>
          <a:xfrm>
            <a:off x="8601075" y="2167008"/>
            <a:ext cx="415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rgbClr val="FF0000"/>
                </a:solidFill>
              </a:rPr>
              <a:t>ZSSR</a:t>
            </a:r>
          </a:p>
        </p:txBody>
      </p:sp>
    </p:spTree>
    <p:extLst>
      <p:ext uri="{BB962C8B-B14F-4D97-AF65-F5344CB8AC3E}">
        <p14:creationId xmlns:p14="http://schemas.microsoft.com/office/powerpoint/2010/main" val="316492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5AC2A67-9E65-48F3-B754-01DA114CA235}"/>
              </a:ext>
            </a:extLst>
          </p:cNvPr>
          <p:cNvSpPr txBox="1"/>
          <p:nvPr/>
        </p:nvSpPr>
        <p:spPr>
          <a:xfrm>
            <a:off x="146050" y="1937537"/>
            <a:ext cx="415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000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BC52D9-ACA5-49EB-90C5-3A7A0380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104949"/>
            <a:ext cx="4417533" cy="60505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106C45-27F7-4010-9857-14B9BFA1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125" y="923160"/>
            <a:ext cx="6163765" cy="4920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32414C-54B2-43AC-8604-6739309DB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3866">
            <a:off x="4120621" y="3054288"/>
            <a:ext cx="2220925" cy="3692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287A9B-78A9-46EE-8DB8-9F984734AEF7}"/>
              </a:ext>
            </a:extLst>
          </p:cNvPr>
          <p:cNvSpPr/>
          <p:nvPr/>
        </p:nvSpPr>
        <p:spPr>
          <a:xfrm>
            <a:off x="4762500" y="151880"/>
            <a:ext cx="713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6"/>
              </a:rPr>
              <a:t>https://www.webnoviny.sk/pochod-studentov-v-novembri-1989-vyzadoval-odvahu-tvrdi-upn/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581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5AC2A67-9E65-48F3-B754-01DA114CA235}"/>
              </a:ext>
            </a:extLst>
          </p:cNvPr>
          <p:cNvSpPr txBox="1"/>
          <p:nvPr/>
        </p:nvSpPr>
        <p:spPr>
          <a:xfrm>
            <a:off x="146050" y="1937537"/>
            <a:ext cx="415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5A404-04CD-4087-A726-3B8A88CCC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0" y="939800"/>
            <a:ext cx="3148497" cy="455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51224-2E3A-4EA2-998D-1569D653B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176" y="1722111"/>
            <a:ext cx="5291354" cy="3413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83C025-5453-42FF-8458-72526A7A559F}"/>
              </a:ext>
            </a:extLst>
          </p:cNvPr>
          <p:cNvSpPr txBox="1"/>
          <p:nvPr/>
        </p:nvSpPr>
        <p:spPr>
          <a:xfrm>
            <a:off x="6442923" y="5135888"/>
            <a:ext cx="401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OBČANSKÉ FORUM</a:t>
            </a:r>
          </a:p>
        </p:txBody>
      </p:sp>
    </p:spTree>
    <p:extLst>
      <p:ext uri="{BB962C8B-B14F-4D97-AF65-F5344CB8AC3E}">
        <p14:creationId xmlns:p14="http://schemas.microsoft.com/office/powerpoint/2010/main" val="165356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FCD7-8ABC-4863-BE17-840A4C38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214" y="0"/>
            <a:ext cx="9603275" cy="1049235"/>
          </a:xfrm>
        </p:spPr>
        <p:txBody>
          <a:bodyPr/>
          <a:lstStyle/>
          <a:p>
            <a:r>
              <a:rPr lang="sk-SK" dirty="0"/>
              <a:t>JáN bUDAJ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CEBA1-D7AC-4A5C-B19D-0B7CF7D3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787" y="0"/>
            <a:ext cx="4162425" cy="5591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757F67-7686-467C-AB59-977CE52C9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187">
            <a:off x="-22490" y="154806"/>
            <a:ext cx="4752975" cy="330517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E8551E-E67B-47F5-A8A6-5700BD976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311133">
            <a:off x="2667345" y="2673156"/>
            <a:ext cx="4669738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6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FCD7-8ABC-4863-BE17-840A4C38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979" y="38191"/>
            <a:ext cx="9603275" cy="1049235"/>
          </a:xfrm>
        </p:spPr>
        <p:txBody>
          <a:bodyPr/>
          <a:lstStyle/>
          <a:p>
            <a:r>
              <a:rPr lang="sk-SK" dirty="0"/>
              <a:t>JáN bUDAJ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E3029-7923-496A-A4A0-7D36FA73C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41" y="1944513"/>
            <a:ext cx="7865118" cy="48752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1E3E41-7A4C-4CF5-A99B-60A960536DDE}"/>
              </a:ext>
            </a:extLst>
          </p:cNvPr>
          <p:cNvSpPr/>
          <p:nvPr/>
        </p:nvSpPr>
        <p:spPr>
          <a:xfrm>
            <a:off x="3154762" y="1307194"/>
            <a:ext cx="5035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3"/>
              </a:rPr>
              <a:t>https://www.memoryofnations.eu/en/budaj-jan-1952</a:t>
            </a:r>
            <a:endParaRPr lang="sk-S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A0E090-8042-4767-B525-44F7C39E9A84}"/>
              </a:ext>
            </a:extLst>
          </p:cNvPr>
          <p:cNvSpPr/>
          <p:nvPr/>
        </p:nvSpPr>
        <p:spPr>
          <a:xfrm>
            <a:off x="1559022" y="379648"/>
            <a:ext cx="99725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sk-SK" dirty="0"/>
            </a:br>
            <a:r>
              <a:rPr lang="sk-SK" sz="3200" u="sng" dirty="0">
                <a:solidFill>
                  <a:srgbClr val="002060"/>
                </a:solidFill>
                <a:latin typeface="tablet-gothic"/>
              </a:rPr>
              <a:t>„Ako mňa ovplyvnil každodenný komunistický režim“</a:t>
            </a:r>
            <a:endParaRPr lang="sk-SK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5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4D2F-4529-41B8-AC51-DCC04FE5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378" y="270881"/>
            <a:ext cx="9603275" cy="1049235"/>
          </a:xfrm>
        </p:spPr>
        <p:txBody>
          <a:bodyPr/>
          <a:lstStyle/>
          <a:p>
            <a:r>
              <a:rPr lang="sk-SK"/>
              <a:t>Alexandr vondra</a:t>
            </a:r>
            <a:endParaRPr lang="sk-S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630F4E-2F69-4EA0-99AF-1DF856522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19" y="742903"/>
            <a:ext cx="8198147" cy="5470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D87720-38CA-4737-B150-CCEE8F409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76786">
            <a:off x="733192" y="619524"/>
            <a:ext cx="2539258" cy="4437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AA16-0390-43EA-A044-1DBA914AC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016" y="1490921"/>
            <a:ext cx="3107588" cy="505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48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F977-5B5C-4015-A4EB-C9A96089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532920"/>
            <a:ext cx="12147550" cy="1049235"/>
          </a:xfrm>
        </p:spPr>
        <p:txBody>
          <a:bodyPr>
            <a:noAutofit/>
          </a:bodyPr>
          <a:lstStyle/>
          <a:p>
            <a:r>
              <a:rPr lang="sk-SK" sz="4400" dirty="0">
                <a:solidFill>
                  <a:srgbClr val="FF0000"/>
                </a:solidFill>
              </a:rPr>
              <a:t>1. Jako bys charakterizoval         </a:t>
            </a:r>
            <a:br>
              <a:rPr lang="sk-SK" sz="4400" dirty="0">
                <a:solidFill>
                  <a:srgbClr val="FF0000"/>
                </a:solidFill>
              </a:rPr>
            </a:br>
            <a:r>
              <a:rPr lang="sk-SK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́Komunistický režim </a:t>
            </a:r>
            <a:r>
              <a:rPr lang="sk-SK" sz="4400" dirty="0">
                <a:solidFill>
                  <a:srgbClr val="FF0000"/>
                </a:solidFill>
              </a:rPr>
              <a:t>́?</a:t>
            </a:r>
            <a:br>
              <a:rPr lang="sk-SK" sz="4400" dirty="0">
                <a:solidFill>
                  <a:srgbClr val="FF0000"/>
                </a:solidFill>
              </a:rPr>
            </a:br>
            <a:endParaRPr lang="sk-SK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03B3-0778-4EAA-8EAF-6977880E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12" y="2015732"/>
            <a:ext cx="12147550" cy="4309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400" dirty="0"/>
              <a:t>a. Pokročilejší vývojové stadium kapitalismu.</a:t>
            </a:r>
          </a:p>
          <a:p>
            <a:pPr marL="0" indent="0">
              <a:buNone/>
            </a:pPr>
            <a:r>
              <a:rPr lang="sk-SK" sz="4400" dirty="0"/>
              <a:t>b. Diktatura komunistické strany.</a:t>
            </a:r>
          </a:p>
          <a:p>
            <a:pPr marL="0" indent="0">
              <a:buNone/>
            </a:pPr>
            <a:r>
              <a:rPr lang="sk-SK" sz="4400" dirty="0"/>
              <a:t>c. Veškeré výrobní prostředky patří 	komunistické straně.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764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3DB9-E6E8-4380-97D7-A149C1F8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9" y="301531"/>
            <a:ext cx="9603275" cy="1049235"/>
          </a:xfrm>
        </p:spPr>
        <p:txBody>
          <a:bodyPr/>
          <a:lstStyle/>
          <a:p>
            <a:r>
              <a:rPr lang="sk-SK" dirty="0"/>
              <a:t>                                             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15193-513F-4256-A060-222B96E3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24" y="1253732"/>
            <a:ext cx="10575321" cy="5604268"/>
          </a:xfrm>
        </p:spPr>
        <p:txBody>
          <a:bodyPr>
            <a:normAutofit/>
          </a:bodyPr>
          <a:lstStyle/>
          <a:p>
            <a:r>
              <a:rPr lang="sk-SK" sz="2400" dirty="0"/>
              <a:t>10,20 – 10,25 – otvorenie</a:t>
            </a:r>
          </a:p>
          <a:p>
            <a:r>
              <a:rPr lang="sk-SK" sz="2400" dirty="0"/>
              <a:t>10,25 – 10,35 – prezentácia </a:t>
            </a:r>
            <a:r>
              <a:rPr lang="sk-SK" sz="2400" i="1" dirty="0"/>
              <a:t>Prečo prišiel November ´89</a:t>
            </a:r>
            <a:r>
              <a:rPr lang="sk-SK" sz="2400" dirty="0"/>
              <a:t>?</a:t>
            </a:r>
          </a:p>
          <a:p>
            <a:r>
              <a:rPr lang="sk-SK" sz="2400" dirty="0"/>
              <a:t>10,35 – 11,05 – diskusia s hosťom – p. Jánom Budajom, lídrom Nežnej revolúcie</a:t>
            </a:r>
          </a:p>
          <a:p>
            <a:r>
              <a:rPr lang="sk-SK" sz="2400" dirty="0"/>
              <a:t>11,10 – 11,40 – diskusia s rodičmi, ktorí prežili November ´89</a:t>
            </a:r>
          </a:p>
          <a:p>
            <a:r>
              <a:rPr lang="sk-SK" sz="2400" dirty="0"/>
              <a:t>11.50 – 12,00 – prestávka + občerstvenie + predaj kníh, dvd, časopisov</a:t>
            </a:r>
          </a:p>
          <a:p>
            <a:r>
              <a:rPr lang="sk-SK" sz="2400" dirty="0"/>
              <a:t>12,00 – 12,55 – diskusia s hosťom – p. Alexandrom Vondrom, lídrom Sametové revoluce </a:t>
            </a:r>
          </a:p>
          <a:p>
            <a:r>
              <a:rPr lang="sk-SK" sz="2400" dirty="0"/>
              <a:t>12,55-12,59 - parlamentné voľby – ukážka ako sa volilo</a:t>
            </a:r>
          </a:p>
          <a:p>
            <a:r>
              <a:rPr lang="sk-SK" sz="2400" dirty="0"/>
              <a:t>13,00 – ukončenie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7390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F977-5B5C-4015-A4EB-C9A96089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532920"/>
            <a:ext cx="12147550" cy="1049235"/>
          </a:xfrm>
        </p:spPr>
        <p:txBody>
          <a:bodyPr>
            <a:noAutofit/>
          </a:bodyPr>
          <a:lstStyle/>
          <a:p>
            <a:r>
              <a:rPr lang="sk-SK" sz="4400" dirty="0">
                <a:solidFill>
                  <a:srgbClr val="FF0000"/>
                </a:solidFill>
              </a:rPr>
              <a:t>2. </a:t>
            </a:r>
            <a:r>
              <a:rPr lang="sk-SK" sz="4800" dirty="0">
                <a:solidFill>
                  <a:srgbClr val="FF0000"/>
                </a:solidFill>
              </a:rPr>
              <a:t>Slovo </a:t>
            </a:r>
            <a:r>
              <a:rPr lang="sk-SK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́Znárodnění ́ </a:t>
            </a:r>
            <a:r>
              <a:rPr lang="sk-SK" sz="4800" dirty="0">
                <a:solidFill>
                  <a:srgbClr val="FF0000"/>
                </a:solidFill>
              </a:rPr>
              <a:t>znamená: </a:t>
            </a:r>
            <a:br>
              <a:rPr lang="sk-SK" dirty="0"/>
            </a:br>
            <a:br>
              <a:rPr lang="sk-SK" sz="4400" dirty="0"/>
            </a:br>
            <a:endParaRPr lang="sk-SK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03B3-0778-4EAA-8EAF-6977880E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65" y="2015732"/>
            <a:ext cx="11061290" cy="4309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>
                <a:solidFill>
                  <a:srgbClr val="002060"/>
                </a:solidFill>
              </a:rPr>
              <a:t>a. Převedení státního vlastnictví do vlastnictví národa.</a:t>
            </a:r>
          </a:p>
          <a:p>
            <a:pPr marL="0" indent="0">
              <a:buNone/>
            </a:pPr>
            <a:r>
              <a:rPr lang="sk-SK" sz="4000" dirty="0">
                <a:solidFill>
                  <a:srgbClr val="002060"/>
                </a:solidFill>
              </a:rPr>
              <a:t>b.Převedení </a:t>
            </a:r>
            <a:r>
              <a:rPr lang="sk-SK" sz="4400" dirty="0">
                <a:solidFill>
                  <a:srgbClr val="002060"/>
                </a:solidFill>
              </a:rPr>
              <a:t>soukromého vlastnictví do vlastnictví státu</a:t>
            </a:r>
          </a:p>
          <a:p>
            <a:pPr marL="0" indent="0">
              <a:buNone/>
            </a:pPr>
            <a:r>
              <a:rPr lang="sk-SK" sz="4400" dirty="0">
                <a:solidFill>
                  <a:srgbClr val="002060"/>
                </a:solidFill>
              </a:rPr>
              <a:t>c. Zabavení majetku národnostních menšin.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6052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F977-5B5C-4015-A4EB-C9A96089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9" y="278920"/>
            <a:ext cx="10601838" cy="1049235"/>
          </a:xfrm>
        </p:spPr>
        <p:txBody>
          <a:bodyPr>
            <a:noAutofit/>
          </a:bodyPr>
          <a:lstStyle/>
          <a:p>
            <a:r>
              <a:rPr lang="sk-SK" sz="4400" dirty="0">
                <a:solidFill>
                  <a:srgbClr val="FF0000"/>
                </a:solidFill>
              </a:rPr>
              <a:t>3. </a:t>
            </a:r>
            <a:r>
              <a:rPr lang="sk-SK" sz="4000" dirty="0">
                <a:solidFill>
                  <a:srgbClr val="FF0000"/>
                </a:solidFill>
              </a:rPr>
              <a:t>Co označoval termín  </a:t>
            </a:r>
            <a:r>
              <a:rPr lang="sk-SK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́Studená válka </a:t>
            </a:r>
            <a:r>
              <a:rPr lang="sk-SK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</a:t>
            </a:r>
            <a:r>
              <a:rPr lang="sk-SK" sz="4000" dirty="0">
                <a:solidFill>
                  <a:srgbClr val="FF0000"/>
                </a:solidFill>
              </a:rPr>
              <a:t>?</a:t>
            </a:r>
            <a:br>
              <a:rPr lang="sk-SK" sz="4000" dirty="0">
                <a:solidFill>
                  <a:srgbClr val="FF0000"/>
                </a:solidFill>
              </a:rPr>
            </a:br>
            <a:br>
              <a:rPr lang="sk-SK" sz="4000" dirty="0">
                <a:solidFill>
                  <a:srgbClr val="FF0000"/>
                </a:solidFill>
              </a:rPr>
            </a:br>
            <a:br>
              <a:rPr lang="sk-SK" sz="4400" dirty="0"/>
            </a:br>
            <a:endParaRPr lang="sk-SK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03B3-0778-4EAA-8EAF-6977880E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63" y="1779758"/>
            <a:ext cx="10840064" cy="43093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4400" dirty="0"/>
              <a:t>a. Válka v arktických oblastech světa</a:t>
            </a:r>
          </a:p>
          <a:p>
            <a:pPr marL="0" indent="0">
              <a:buNone/>
            </a:pPr>
            <a:r>
              <a:rPr lang="sk-SK" sz="4400" dirty="0"/>
              <a:t>b. Stav politického a vojenského napětí    	mezi komunistickými státy, zejména Sovětským 	svazem  a kapitalistickými státy, zejména USA</a:t>
            </a:r>
          </a:p>
          <a:p>
            <a:pPr marL="0" indent="0">
              <a:buNone/>
            </a:pPr>
            <a:r>
              <a:rPr lang="sk-SK" sz="4400" dirty="0"/>
              <a:t>c. Válka za použití pouze jaderných zbraní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664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F977-5B5C-4015-A4EB-C9A96089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32920"/>
            <a:ext cx="11423445" cy="1049235"/>
          </a:xfrm>
        </p:spPr>
        <p:txBody>
          <a:bodyPr>
            <a:noAutofit/>
          </a:bodyPr>
          <a:lstStyle/>
          <a:p>
            <a:r>
              <a:rPr lang="sk-SK" sz="4400" dirty="0">
                <a:solidFill>
                  <a:srgbClr val="FF0000"/>
                </a:solidFill>
              </a:rPr>
              <a:t>4. Jak chápeš  termín   </a:t>
            </a:r>
            <a:r>
              <a:rPr lang="sk-SK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́Železná opona </a:t>
            </a:r>
            <a:r>
              <a:rPr lang="sk-SK" sz="4400" dirty="0">
                <a:solidFill>
                  <a:srgbClr val="FF0000"/>
                </a:solidFill>
              </a:rPr>
              <a:t>́?</a:t>
            </a:r>
            <a:br>
              <a:rPr lang="sk-SK" sz="4400" dirty="0">
                <a:solidFill>
                  <a:srgbClr val="FF0000"/>
                </a:solidFill>
              </a:rPr>
            </a:br>
            <a:br>
              <a:rPr lang="sk-SK" sz="4400" dirty="0">
                <a:solidFill>
                  <a:srgbClr val="FF0000"/>
                </a:solidFill>
              </a:rPr>
            </a:br>
            <a:br>
              <a:rPr lang="sk-SK" sz="4400" dirty="0"/>
            </a:br>
            <a:endParaRPr lang="sk-SK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03B3-0778-4EAA-8EAF-6977880E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368" y="2015732"/>
            <a:ext cx="10397614" cy="4309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4400" dirty="0">
                <a:solidFill>
                  <a:srgbClr val="002060"/>
                </a:solidFill>
              </a:rPr>
              <a:t>a.  Neprostupnost státních hranic mezi 	socialistickými 	a kapitalistickými státy</a:t>
            </a:r>
          </a:p>
          <a:p>
            <a:pPr marL="0" indent="0">
              <a:buNone/>
            </a:pPr>
            <a:r>
              <a:rPr lang="sk-SK" sz="4400" dirty="0">
                <a:solidFill>
                  <a:srgbClr val="002060"/>
                </a:solidFill>
              </a:rPr>
              <a:t>b. Technické opatření zabraňující  migraci </a:t>
            </a:r>
          </a:p>
          <a:p>
            <a:pPr marL="0" indent="0">
              <a:buNone/>
            </a:pPr>
            <a:r>
              <a:rPr lang="sk-SK" sz="4400" dirty="0">
                <a:solidFill>
                  <a:srgbClr val="002060"/>
                </a:solidFill>
              </a:rPr>
              <a:t>c. Vybavení státní hranice ostnatým drátem pod vysokým napětím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9374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F977-5B5C-4015-A4EB-C9A96089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32920"/>
            <a:ext cx="11056375" cy="1049235"/>
          </a:xfrm>
        </p:spPr>
        <p:txBody>
          <a:bodyPr>
            <a:noAutofit/>
          </a:bodyPr>
          <a:lstStyle/>
          <a:p>
            <a:r>
              <a:rPr lang="sk-SK" sz="4400" dirty="0">
                <a:solidFill>
                  <a:srgbClr val="FF0000"/>
                </a:solidFill>
              </a:rPr>
              <a:t>5. Co označuje </a:t>
            </a:r>
            <a:r>
              <a:rPr lang="sk-SK" sz="4400" i="1" dirty="0">
                <a:solidFill>
                  <a:srgbClr val="FF0000"/>
                </a:solidFill>
              </a:rPr>
              <a:t>termín  </a:t>
            </a:r>
            <a:r>
              <a:rPr lang="sk-SK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́Socialismus s </a:t>
            </a:r>
            <a:br>
              <a:rPr lang="sk-SK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lidskou  tváří </a:t>
            </a:r>
            <a:r>
              <a:rPr lang="sk-SK" sz="4400" dirty="0">
                <a:solidFill>
                  <a:srgbClr val="FF0000"/>
                </a:solidFill>
              </a:rPr>
              <a:t>́?</a:t>
            </a:r>
            <a:br>
              <a:rPr lang="sk-SK" sz="4400" dirty="0">
                <a:solidFill>
                  <a:srgbClr val="FF0000"/>
                </a:solidFill>
              </a:rPr>
            </a:br>
            <a:br>
              <a:rPr lang="sk-SK" sz="4400" dirty="0">
                <a:solidFill>
                  <a:srgbClr val="FF0000"/>
                </a:solidFill>
              </a:rPr>
            </a:br>
            <a:br>
              <a:rPr lang="sk-SK" sz="4400" dirty="0">
                <a:solidFill>
                  <a:srgbClr val="FF0000"/>
                </a:solidFill>
              </a:rPr>
            </a:br>
            <a:br>
              <a:rPr lang="sk-SK" sz="4400" dirty="0"/>
            </a:br>
            <a:endParaRPr lang="sk-SK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03B3-0778-4EAA-8EAF-6977880E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625" y="2015732"/>
            <a:ext cx="10235381" cy="4309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/>
              <a:t>a. Název divadelní hry Václava Havla</a:t>
            </a:r>
          </a:p>
          <a:p>
            <a:pPr marL="0" indent="0">
              <a:buNone/>
            </a:pPr>
            <a:r>
              <a:rPr lang="sk-SK" sz="4000" dirty="0"/>
              <a:t>b. Vpodstatě nereálný pokus komunistů skloubit 	komunistický režim s demokracií</a:t>
            </a:r>
          </a:p>
          <a:p>
            <a:pPr marL="0" indent="0">
              <a:buNone/>
            </a:pPr>
            <a:r>
              <a:rPr lang="sk-SK" sz="4000" dirty="0"/>
              <a:t>c. Ukončení represí vůči odpůrcům socialismu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3157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F977-5B5C-4015-A4EB-C9A96089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532920"/>
            <a:ext cx="12954000" cy="1049235"/>
          </a:xfrm>
        </p:spPr>
        <p:txBody>
          <a:bodyPr>
            <a:noAutofit/>
          </a:bodyPr>
          <a:lstStyle/>
          <a:p>
            <a:r>
              <a:rPr lang="sk-SK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Co byla ´</a:t>
            </a:r>
            <a:r>
              <a:rPr lang="sk-SK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StB´ ?</a:t>
            </a:r>
            <a:br>
              <a:rPr lang="sk-SK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4400" dirty="0"/>
            </a:br>
            <a:endParaRPr lang="sk-SK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03B3-0778-4EAA-8EAF-6977880E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644" y="1868248"/>
            <a:ext cx="9512711" cy="43093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4000" dirty="0">
                <a:solidFill>
                  <a:srgbClr val="002060"/>
                </a:solidFill>
              </a:rPr>
              <a:t>a. Státní tajná bezpečnost neboli neuniformovaná policie v 	Československu</a:t>
            </a:r>
          </a:p>
          <a:p>
            <a:pPr marL="0" indent="0">
              <a:buNone/>
            </a:pPr>
            <a:r>
              <a:rPr lang="sk-SK" sz="4000" dirty="0">
                <a:solidFill>
                  <a:srgbClr val="002060"/>
                </a:solidFill>
              </a:rPr>
              <a:t>b. Soukromá tajná bezpečnost neboli ochranka 	komunistických představitelů v Československu</a:t>
            </a:r>
          </a:p>
          <a:p>
            <a:pPr marL="0" indent="0">
              <a:buNone/>
            </a:pPr>
            <a:r>
              <a:rPr lang="sk-SK" sz="4000" dirty="0">
                <a:solidFill>
                  <a:srgbClr val="002060"/>
                </a:solidFill>
              </a:rPr>
              <a:t>c. Policie v Československu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8360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F977-5B5C-4015-A4EB-C9A96089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32920"/>
            <a:ext cx="12954000" cy="1049235"/>
          </a:xfrm>
        </p:spPr>
        <p:txBody>
          <a:bodyPr>
            <a:noAutofit/>
          </a:bodyPr>
          <a:lstStyle/>
          <a:p>
            <a:r>
              <a:rPr lang="sk-SK" sz="4400" dirty="0">
                <a:solidFill>
                  <a:srgbClr val="FF0000"/>
                </a:solidFill>
              </a:rPr>
              <a:t>7. O čo išlo v </a:t>
            </a:r>
            <a:r>
              <a:rPr lang="sk-SK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normalizácii</a:t>
            </a:r>
            <a:r>
              <a:rPr lang="sk-SK" sz="4400" i="1" dirty="0">
                <a:solidFill>
                  <a:srgbClr val="FF0000"/>
                </a:solidFill>
              </a:rPr>
              <a:t> </a:t>
            </a:r>
            <a:r>
              <a:rPr lang="sk-SK" sz="4400" dirty="0">
                <a:solidFill>
                  <a:srgbClr val="FF0000"/>
                </a:solidFill>
              </a:rPr>
              <a:t>?</a:t>
            </a:r>
            <a:br>
              <a:rPr lang="sk-SK" sz="4400" dirty="0">
                <a:solidFill>
                  <a:srgbClr val="FF0000"/>
                </a:solidFill>
              </a:rPr>
            </a:br>
            <a:br>
              <a:rPr lang="sk-SK" sz="4400" dirty="0">
                <a:solidFill>
                  <a:srgbClr val="FF0000"/>
                </a:solidFill>
              </a:rPr>
            </a:br>
            <a:br>
              <a:rPr lang="sk-SK" sz="4400" dirty="0">
                <a:solidFill>
                  <a:srgbClr val="FF0000"/>
                </a:solidFill>
              </a:rPr>
            </a:br>
            <a:br>
              <a:rPr lang="sk-SK" sz="4400" dirty="0"/>
            </a:br>
            <a:endParaRPr lang="sk-SK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03B3-0778-4EAA-8EAF-6977880E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11" y="2015732"/>
            <a:ext cx="10259878" cy="430934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sk-SK" sz="4000" dirty="0"/>
              <a:t>a. O to, aby občania Československa žili podľa nových 	noriem.</a:t>
            </a:r>
          </a:p>
          <a:p>
            <a:pPr marL="457200" lvl="1" indent="0">
              <a:buNone/>
            </a:pPr>
            <a:r>
              <a:rPr lang="sk-SK" sz="4000" dirty="0"/>
              <a:t>b. O to, aby komunisti udusili demokratizáciu 	v Československu v rokoch 1968 až 1989.                                                          c. O to, aby sa komunistickým normám, teda pravidlám 	správania učili deti už od škôlky.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2750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F977-5B5C-4015-A4EB-C9A96089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532920"/>
            <a:ext cx="12954000" cy="1049235"/>
          </a:xfrm>
        </p:spPr>
        <p:txBody>
          <a:bodyPr>
            <a:noAutofit/>
          </a:bodyPr>
          <a:lstStyle/>
          <a:p>
            <a:r>
              <a:rPr lang="sk-SK" sz="4400" i="1" dirty="0">
                <a:solidFill>
                  <a:srgbClr val="FF0000"/>
                </a:solidFill>
              </a:rPr>
              <a:t>8. </a:t>
            </a:r>
            <a:r>
              <a:rPr lang="sk-SK" sz="4400" dirty="0">
                <a:solidFill>
                  <a:srgbClr val="FF0000"/>
                </a:solidFill>
              </a:rPr>
              <a:t>Čo je </a:t>
            </a:r>
            <a:r>
              <a:rPr lang="sk-SK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´samizdat</a:t>
            </a:r>
            <a:r>
              <a:rPr lang="sk-SK" sz="4400" dirty="0">
                <a:solidFill>
                  <a:srgbClr val="FF0000"/>
                </a:solidFill>
              </a:rPr>
              <a:t>´</a:t>
            </a:r>
            <a:r>
              <a:rPr lang="sk-SK" sz="4400" i="1" dirty="0">
                <a:solidFill>
                  <a:srgbClr val="FF0000"/>
                </a:solidFill>
              </a:rPr>
              <a:t>?</a:t>
            </a:r>
            <a:br>
              <a:rPr lang="sk-SK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4400" dirty="0"/>
            </a:br>
            <a:endParaRPr lang="sk-SK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03B3-0778-4EAA-8EAF-6977880E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824003"/>
            <a:ext cx="9969500" cy="430934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sk-SK" sz="3600" dirty="0">
                <a:solidFill>
                  <a:srgbClr val="002060"/>
                </a:solidFill>
              </a:rPr>
              <a:t>a. Svojpomocné a tajné vydávanie časopisov, kníh a iných 	publikácií, ktorým ľudia bojovali proti komunistickému režimu.</a:t>
            </a:r>
          </a:p>
          <a:p>
            <a:pPr marL="457200" lvl="1" indent="0">
              <a:buNone/>
            </a:pPr>
            <a:r>
              <a:rPr lang="sk-SK" sz="3600" dirty="0">
                <a:solidFill>
                  <a:srgbClr val="002060"/>
                </a:solidFill>
              </a:rPr>
              <a:t>b. Dovoz časopisov vydaných v demokratickom zahraničí, ktoré potom prevážali ukryté v autách do Československa.</a:t>
            </a:r>
          </a:p>
          <a:p>
            <a:pPr marL="457200" lvl="1" indent="0">
              <a:buNone/>
            </a:pPr>
            <a:r>
              <a:rPr lang="sk-SK" sz="3600" dirty="0">
                <a:solidFill>
                  <a:srgbClr val="002060"/>
                </a:solidFill>
              </a:rPr>
              <a:t>c. Tlačiarensky stroj, vyrobený na tlač protikomunistických plagátov.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4458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F977-5B5C-4015-A4EB-C9A96089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32920"/>
            <a:ext cx="12954000" cy="1049235"/>
          </a:xfrm>
        </p:spPr>
        <p:txBody>
          <a:bodyPr>
            <a:noAutofit/>
          </a:bodyPr>
          <a:lstStyle/>
          <a:p>
            <a:r>
              <a:rPr lang="sk-SK" sz="4400" dirty="0">
                <a:solidFill>
                  <a:srgbClr val="FF0000"/>
                </a:solidFill>
              </a:rPr>
              <a:t>9. Kto je </a:t>
            </a:r>
            <a:r>
              <a:rPr lang="sk-SK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´disident</a:t>
            </a:r>
            <a:r>
              <a:rPr lang="sk-SK" sz="4400" dirty="0">
                <a:solidFill>
                  <a:srgbClr val="FF0000"/>
                </a:solidFill>
              </a:rPr>
              <a:t>´?</a:t>
            </a:r>
            <a:br>
              <a:rPr lang="sk-SK" sz="4400" dirty="0">
                <a:solidFill>
                  <a:srgbClr val="FF0000"/>
                </a:solidFill>
              </a:rPr>
            </a:br>
            <a:br>
              <a:rPr lang="sk-SK" sz="4400" dirty="0">
                <a:solidFill>
                  <a:srgbClr val="FF0000"/>
                </a:solidFill>
              </a:rPr>
            </a:br>
            <a:br>
              <a:rPr lang="sk-SK" sz="4400" dirty="0">
                <a:solidFill>
                  <a:srgbClr val="FF0000"/>
                </a:solidFill>
              </a:rPr>
            </a:br>
            <a:br>
              <a:rPr lang="sk-SK" sz="4400" dirty="0"/>
            </a:br>
            <a:endParaRPr lang="sk-SK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03B3-0778-4EAA-8EAF-6977880E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2015732"/>
            <a:ext cx="10089396" cy="430934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sk-SK" sz="4000" dirty="0"/>
              <a:t>a. Človek odlišne zmýšľajúci, aktívny odporca 	komunistického režimu.                                                                                                         b. Človek, ktorý tajne rozširuje rôzne materiály.                                                                                                                         c. Človek, ktorý bol za komunizmu vo väzení jeden 	a viac rokov.</a:t>
            </a:r>
          </a:p>
          <a:p>
            <a:pPr marL="457200" lvl="1" indent="0">
              <a:buNone/>
            </a:pPr>
            <a:endParaRPr lang="sk-SK" sz="4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7567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F977-5B5C-4015-A4EB-C9A96089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532920"/>
            <a:ext cx="12954000" cy="1049235"/>
          </a:xfrm>
        </p:spPr>
        <p:txBody>
          <a:bodyPr>
            <a:noAutofit/>
          </a:bodyPr>
          <a:lstStyle/>
          <a:p>
            <a:r>
              <a:rPr lang="sk-SK" sz="4400" dirty="0">
                <a:solidFill>
                  <a:srgbClr val="FF0000"/>
                </a:solidFill>
              </a:rPr>
              <a:t>10. Čo je </a:t>
            </a:r>
            <a:r>
              <a:rPr lang="sk-SK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´Charta 77</a:t>
            </a:r>
            <a:r>
              <a:rPr lang="sk-SK" sz="4400" dirty="0">
                <a:solidFill>
                  <a:srgbClr val="FF0000"/>
                </a:solidFill>
              </a:rPr>
              <a:t>´?</a:t>
            </a:r>
            <a:br>
              <a:rPr lang="sk-SK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4400" dirty="0"/>
            </a:br>
            <a:endParaRPr lang="sk-SK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03B3-0778-4EAA-8EAF-6977880E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901432"/>
            <a:ext cx="10485694" cy="43093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3600" dirty="0"/>
              <a:t>a. Zoznam ľudských práv, ktorý prijalo Československo v roku 1977, ale ho nedodržiavalo.</a:t>
            </a:r>
          </a:p>
          <a:p>
            <a:pPr marL="0" indent="0">
              <a:buNone/>
            </a:pPr>
            <a:r>
              <a:rPr lang="sk-SK" sz="3600" dirty="0"/>
              <a:t>b. Združenie ľudí, ktorí organizovali v Československu nepovolené stretnutia v roku 1977.</a:t>
            </a:r>
          </a:p>
          <a:p>
            <a:pPr marL="0" indent="0">
              <a:buNone/>
            </a:pPr>
            <a:r>
              <a:rPr lang="sk-SK" sz="3600" dirty="0"/>
              <a:t>c. Občianska iniciatíva v Československu z roku 1977, 	ktorá kritizovala politickú a štátnu moc za nedodržiavanie 	ľudských a občianskych práv.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19050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CF163B-7D3C-4285-B57A-225CBB44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10" y="1096707"/>
            <a:ext cx="4263615" cy="4176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4FE59-B17C-4EAA-BA17-8CEBFDC3F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837" y="3185653"/>
            <a:ext cx="5683511" cy="2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2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0280-74DD-456C-AF32-7C107EED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80" y="359846"/>
            <a:ext cx="8637073" cy="2541431"/>
          </a:xfrm>
        </p:spPr>
        <p:txBody>
          <a:bodyPr/>
          <a:lstStyle/>
          <a:p>
            <a:r>
              <a:rPr lang="sk-SK" dirty="0"/>
              <a:t>PREčO PRIšIEL NOVEMBER ´89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A59D4-BA16-466B-887E-566B2645E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180" y="3467913"/>
            <a:ext cx="9511950" cy="977621"/>
          </a:xfrm>
        </p:spPr>
        <p:txBody>
          <a:bodyPr>
            <a:noAutofit/>
          </a:bodyPr>
          <a:lstStyle/>
          <a:p>
            <a:r>
              <a:rPr lang="sk-SK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NEžNá / ZAMATOVÁ REVOLúCIA </a:t>
            </a:r>
            <a:r>
              <a:rPr lang="sk-SK" sz="3600" dirty="0"/>
              <a:t>UKONčILA </a:t>
            </a:r>
          </a:p>
          <a:p>
            <a:r>
              <a:rPr lang="sk-SK" sz="3600" dirty="0"/>
              <a:t>komunistický režim v československu</a:t>
            </a:r>
          </a:p>
        </p:txBody>
      </p:sp>
    </p:spTree>
    <p:extLst>
      <p:ext uri="{BB962C8B-B14F-4D97-AF65-F5344CB8AC3E}">
        <p14:creationId xmlns:p14="http://schemas.microsoft.com/office/powerpoint/2010/main" val="124859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DF1E0-C6DE-4DC4-99C1-29F5B39F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27" y="585902"/>
            <a:ext cx="11214069" cy="1056319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ZAčIATOK</a:t>
            </a:r>
            <a:r>
              <a:rPr lang="sk-SK" dirty="0"/>
              <a:t>   </a:t>
            </a:r>
            <a:r>
              <a:rPr lang="sk-SK" dirty="0">
                <a:solidFill>
                  <a:srgbClr val="0070C0"/>
                </a:solidFill>
              </a:rPr>
              <a:t>socializmus S Ľudskou tvárou   </a:t>
            </a:r>
            <a:r>
              <a:rPr lang="sk-SK" dirty="0">
                <a:solidFill>
                  <a:srgbClr val="00B050"/>
                </a:solidFill>
              </a:rPr>
              <a:t>Koniec</a:t>
            </a:r>
            <a:r>
              <a:rPr lang="sk-SK" dirty="0"/>
              <a:t>                                              </a:t>
            </a:r>
            <a:br>
              <a:rPr lang="sk-SK" dirty="0"/>
            </a:br>
            <a:endParaRPr lang="sk-S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6015A6-F279-435A-A38F-2CD39CCF0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011" y="3163801"/>
            <a:ext cx="3712786" cy="530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72F64A-8CC8-4364-888E-2EC301677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80" y="2259912"/>
            <a:ext cx="3712786" cy="53039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E354185-E19D-43C5-A7A6-509B4D19033E}"/>
              </a:ext>
            </a:extLst>
          </p:cNvPr>
          <p:cNvSpPr txBox="1">
            <a:spLocks/>
          </p:cNvSpPr>
          <p:nvPr/>
        </p:nvSpPr>
        <p:spPr>
          <a:xfrm>
            <a:off x="7632331" y="2372571"/>
            <a:ext cx="3422521" cy="528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2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3BBF0DE-B957-40C8-847D-FC8BCEFFA0B4}"/>
              </a:ext>
            </a:extLst>
          </p:cNvPr>
          <p:cNvSpPr txBox="1">
            <a:spLocks/>
          </p:cNvSpPr>
          <p:nvPr/>
        </p:nvSpPr>
        <p:spPr>
          <a:xfrm>
            <a:off x="8145968" y="2200940"/>
            <a:ext cx="3710763" cy="528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2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99F741-1D5B-4E2A-AEFF-6309D711DD11}"/>
              </a:ext>
            </a:extLst>
          </p:cNvPr>
          <p:cNvSpPr txBox="1"/>
          <p:nvPr/>
        </p:nvSpPr>
        <p:spPr>
          <a:xfrm>
            <a:off x="542463" y="942087"/>
            <a:ext cx="2302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>
                <a:solidFill>
                  <a:srgbClr val="FF0000"/>
                </a:solidFill>
              </a:rPr>
              <a:t>1948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C95AB-03A8-433B-A5EB-5B542FFF6BB8}"/>
              </a:ext>
            </a:extLst>
          </p:cNvPr>
          <p:cNvSpPr txBox="1"/>
          <p:nvPr/>
        </p:nvSpPr>
        <p:spPr>
          <a:xfrm>
            <a:off x="3842382" y="923868"/>
            <a:ext cx="2097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>
                <a:solidFill>
                  <a:srgbClr val="0070C0"/>
                </a:solidFill>
              </a:rPr>
              <a:t>1968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83380-99CD-4AC0-B0B2-D4B66BB63D3E}"/>
              </a:ext>
            </a:extLst>
          </p:cNvPr>
          <p:cNvSpPr txBox="1"/>
          <p:nvPr/>
        </p:nvSpPr>
        <p:spPr>
          <a:xfrm>
            <a:off x="7430972" y="899750"/>
            <a:ext cx="2097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>
                <a:solidFill>
                  <a:srgbClr val="00B050"/>
                </a:solidFill>
              </a:rPr>
              <a:t>1989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F6063C-6CE2-46FF-8B7B-3E1EE62C6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62" y="1956519"/>
            <a:ext cx="1922677" cy="2821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DBF816-3FB8-477F-A9CC-277AA541D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692" y="2049704"/>
            <a:ext cx="3676285" cy="22115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181291-C5AC-444B-8216-C6CB0A7F18E4}"/>
              </a:ext>
            </a:extLst>
          </p:cNvPr>
          <p:cNvSpPr txBox="1"/>
          <p:nvPr/>
        </p:nvSpPr>
        <p:spPr>
          <a:xfrm>
            <a:off x="531472" y="4778049"/>
            <a:ext cx="230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Klement Gottwald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A10E3D-3EF8-4A23-A02A-1EEED185C7C9}"/>
              </a:ext>
            </a:extLst>
          </p:cNvPr>
          <p:cNvSpPr txBox="1"/>
          <p:nvPr/>
        </p:nvSpPr>
        <p:spPr>
          <a:xfrm>
            <a:off x="3036298" y="4220620"/>
            <a:ext cx="451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0070C0"/>
                </a:solidFill>
              </a:rPr>
              <a:t>Alexander Dubček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9E8F305-ED0C-4183-96B4-7C1273DE8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0972" y="2049704"/>
            <a:ext cx="3393860" cy="22115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4F89B2-AF45-40DC-B00A-927077ECF3C2}"/>
              </a:ext>
            </a:extLst>
          </p:cNvPr>
          <p:cNvSpPr txBox="1"/>
          <p:nvPr/>
        </p:nvSpPr>
        <p:spPr>
          <a:xfrm>
            <a:off x="6948679" y="4320248"/>
            <a:ext cx="346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/>
              <a:t>      </a:t>
            </a:r>
            <a:r>
              <a:rPr lang="sk-SK" sz="3600" dirty="0">
                <a:solidFill>
                  <a:srgbClr val="00B050"/>
                </a:solidFill>
              </a:rPr>
              <a:t>Václav Havel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0CB8B-65EA-4997-AE76-B271E493B245}"/>
              </a:ext>
            </a:extLst>
          </p:cNvPr>
          <p:cNvSpPr txBox="1"/>
          <p:nvPr/>
        </p:nvSpPr>
        <p:spPr>
          <a:xfrm>
            <a:off x="3662361" y="76471"/>
            <a:ext cx="535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KOMUNISTICKÝ REŽIM</a:t>
            </a:r>
          </a:p>
        </p:txBody>
      </p:sp>
    </p:spTree>
    <p:extLst>
      <p:ext uri="{BB962C8B-B14F-4D97-AF65-F5344CB8AC3E}">
        <p14:creationId xmlns:p14="http://schemas.microsoft.com/office/powerpoint/2010/main" val="95577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0280-74DD-456C-AF32-7C107EED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04" y="490943"/>
            <a:ext cx="9035553" cy="2541431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FF0000"/>
                </a:solidFill>
              </a:rPr>
              <a:t>Komunistická stRana československa - ksč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A59D4-BA16-466B-887E-566B2645E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41322" y="3429000"/>
            <a:ext cx="11899900" cy="977621"/>
          </a:xfrm>
        </p:spPr>
        <p:txBody>
          <a:bodyPr>
            <a:noAutofit/>
          </a:bodyPr>
          <a:lstStyle/>
          <a:p>
            <a:pPr marL="685800" indent="-685800" algn="ctr">
              <a:buFontTx/>
              <a:buChar char="-"/>
            </a:pPr>
            <a:r>
              <a:rPr lang="sk-SK" sz="5400" dirty="0"/>
              <a:t>Ústava </a:t>
            </a:r>
            <a:r>
              <a:rPr lang="sk-SK" sz="4000" dirty="0"/>
              <a:t>(z r.1960) </a:t>
            </a:r>
          </a:p>
          <a:p>
            <a:pPr algn="ctr"/>
            <a:r>
              <a:rPr lang="sk-SK" sz="5400" dirty="0"/>
              <a:t>zaručovala ksč moc</a:t>
            </a:r>
          </a:p>
        </p:txBody>
      </p:sp>
    </p:spTree>
    <p:extLst>
      <p:ext uri="{BB962C8B-B14F-4D97-AF65-F5344CB8AC3E}">
        <p14:creationId xmlns:p14="http://schemas.microsoft.com/office/powerpoint/2010/main" val="228125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0280-74DD-456C-AF32-7C107EED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138" y="300853"/>
            <a:ext cx="8637073" cy="2541431"/>
          </a:xfrm>
        </p:spPr>
        <p:txBody>
          <a:bodyPr/>
          <a:lstStyle/>
          <a:p>
            <a:r>
              <a:rPr lang="sk-SK" dirty="0"/>
              <a:t>Znárodnenie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A59D4-BA16-466B-887E-566B2645E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82677" y="3508049"/>
            <a:ext cx="11899900" cy="977621"/>
          </a:xfrm>
        </p:spPr>
        <p:txBody>
          <a:bodyPr>
            <a:noAutofit/>
          </a:bodyPr>
          <a:lstStyle/>
          <a:p>
            <a:pPr algn="ctr"/>
            <a:r>
              <a:rPr lang="sk-SK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bolo tvoje je od dnes štátne     </a:t>
            </a:r>
            <a:r>
              <a:rPr lang="sk-SK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(FABRIKA, OBCHOD, POLIA A POD.)</a:t>
            </a:r>
            <a:endParaRPr lang="sk-SK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F47BF-C317-4D03-8437-710F085FA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336" y="4159"/>
            <a:ext cx="2476875" cy="33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7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0280-74DD-456C-AF32-7C107EED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" y="1185092"/>
            <a:ext cx="7353300" cy="785202"/>
          </a:xfrm>
        </p:spPr>
        <p:txBody>
          <a:bodyPr>
            <a:normAutofit fontScale="90000"/>
          </a:bodyPr>
          <a:lstStyle/>
          <a:p>
            <a:r>
              <a:rPr lang="sk-SK" dirty="0"/>
              <a:t>Sloboda slova, zhromažďovania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A59D4-BA16-466B-887E-566B2645E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7159" y="2326307"/>
            <a:ext cx="12141200" cy="977621"/>
          </a:xfrm>
        </p:spPr>
        <p:txBody>
          <a:bodyPr>
            <a:noAutofit/>
          </a:bodyPr>
          <a:lstStyle/>
          <a:p>
            <a:pPr algn="ctr"/>
            <a:r>
              <a:rPr lang="sk-SK" sz="3600" dirty="0">
                <a:solidFill>
                  <a:srgbClr val="FF0000"/>
                </a:solidFill>
              </a:rPr>
              <a:t>Komunisti pomocou cenzúry určovali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F2409A-CF50-472A-AD18-0AA72E90836A}"/>
              </a:ext>
            </a:extLst>
          </p:cNvPr>
          <p:cNvSpPr txBox="1">
            <a:spLocks/>
          </p:cNvSpPr>
          <p:nvPr/>
        </p:nvSpPr>
        <p:spPr>
          <a:xfrm>
            <a:off x="-1121559" y="3628759"/>
            <a:ext cx="12141200" cy="977621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85800" indent="-685800" algn="ctr">
              <a:buFontTx/>
              <a:buChar char="-"/>
            </a:pPr>
            <a:r>
              <a:rPr lang="sk-SK" sz="4000" dirty="0">
                <a:solidFill>
                  <a:srgbClr val="FF0000"/>
                </a:solidFill>
              </a:rPr>
              <a:t>Čo bude v televízií, novinách</a:t>
            </a:r>
          </a:p>
          <a:p>
            <a:pPr marL="685800" indent="-685800" algn="ctr">
              <a:buFontTx/>
              <a:buChar char="-"/>
            </a:pPr>
            <a:r>
              <a:rPr lang="sk-SK" sz="4000" dirty="0">
                <a:solidFill>
                  <a:srgbClr val="FF0000"/>
                </a:solidFill>
              </a:rPr>
              <a:t>Čo smiete hovoriť na verejnosti</a:t>
            </a:r>
          </a:p>
          <a:p>
            <a:pPr marL="685800" indent="-685800" algn="ctr">
              <a:buFontTx/>
              <a:buChar char="-"/>
            </a:pPr>
            <a:r>
              <a:rPr lang="sk-SK" sz="4000" dirty="0">
                <a:solidFill>
                  <a:srgbClr val="FF0000"/>
                </a:solidFill>
              </a:rPr>
              <a:t>Či môžete demonštrovať</a:t>
            </a:r>
          </a:p>
          <a:p>
            <a:pPr marL="685800" indent="-685800" algn="ctr">
              <a:buFontTx/>
              <a:buChar char="-"/>
            </a:pPr>
            <a:endParaRPr lang="sk-SK" sz="5400" dirty="0">
              <a:solidFill>
                <a:srgbClr val="FF0000"/>
              </a:solidFill>
            </a:endParaRPr>
          </a:p>
          <a:p>
            <a:pPr marL="685800" indent="-685800" algn="ctr">
              <a:buFontTx/>
              <a:buChar char="-"/>
            </a:pPr>
            <a:endParaRPr lang="sk-SK" sz="5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74644-09B5-43B0-B88C-9B3CC95BC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13" y="607966"/>
            <a:ext cx="3425226" cy="171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0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0280-74DD-456C-AF32-7C107EED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5" y="14898"/>
            <a:ext cx="8637073" cy="2541431"/>
          </a:xfrm>
        </p:spPr>
        <p:txBody>
          <a:bodyPr>
            <a:normAutofit fontScale="90000"/>
          </a:bodyPr>
          <a:lstStyle/>
          <a:p>
            <a:r>
              <a:rPr lang="sk-SK" dirty="0"/>
              <a:t>CESTOVANIE DO DEMOKRATICKýCH KRAJíN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54942-CACE-4EA8-9995-3B649E25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25" y="3215147"/>
            <a:ext cx="3029922" cy="3010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860DD2-D69E-4609-B8C1-A4BE07D88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59" y="1858297"/>
            <a:ext cx="2562688" cy="3663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1B6515-653D-4382-92E2-B05AC64D3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2661">
            <a:off x="3718204" y="3154582"/>
            <a:ext cx="3890533" cy="21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5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0280-74DD-456C-AF32-7C107EED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595" y="3266098"/>
            <a:ext cx="12011405" cy="2817201"/>
          </a:xfrm>
        </p:spPr>
        <p:txBody>
          <a:bodyPr>
            <a:normAutofit fontScale="90000"/>
          </a:bodyPr>
          <a:lstStyle/>
          <a:p>
            <a:r>
              <a:rPr lang="sk-SK" dirty="0"/>
              <a:t>Vb - VEREJNá </a:t>
            </a:r>
            <a:br>
              <a:rPr lang="sk-SK" dirty="0"/>
            </a:br>
            <a:r>
              <a:rPr lang="sk-SK" dirty="0"/>
              <a:t>BEZPEčNOSť </a:t>
            </a:r>
            <a:br>
              <a:rPr lang="sk-SK" dirty="0"/>
            </a:br>
            <a:r>
              <a:rPr lang="sk-SK" sz="5300" dirty="0"/>
              <a:t>(POLíCIA)</a:t>
            </a:r>
            <a:br>
              <a:rPr lang="sk-SK" dirty="0"/>
            </a:br>
            <a:br>
              <a:rPr lang="sk-SK" dirty="0"/>
            </a:br>
            <a:r>
              <a:rPr lang="sk-SK" dirty="0">
                <a:solidFill>
                  <a:srgbClr val="FF0000"/>
                </a:solidFill>
              </a:rPr>
              <a:t>Štátna 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bezpečnosť (štb) </a:t>
            </a:r>
            <a:r>
              <a:rPr lang="sk-SK" sz="3600" dirty="0"/>
              <a:t>bojovala aj proti obyvateľom československa, ktorí bojovali proti komunistickému režimu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13795-14A5-4092-9A5B-F94BB659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507" y="-1133"/>
            <a:ext cx="4758751" cy="34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668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1234</TotalTime>
  <Words>822</Words>
  <Application>Microsoft Office PowerPoint</Application>
  <PresentationFormat>Widescreen</PresentationFormat>
  <Paragraphs>114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Gill Sans MT</vt:lpstr>
      <vt:lpstr>tablet-gothic</vt:lpstr>
      <vt:lpstr>Gallery</vt:lpstr>
      <vt:lpstr>              NEžNá REVOLÚCIA SAMETOVÁ REVOLUCE 1989</vt:lpstr>
      <vt:lpstr>                                              program</vt:lpstr>
      <vt:lpstr>PREčO PRIšIEL NOVEMBER ´89 ?</vt:lpstr>
      <vt:lpstr>ZAčIATOK   socializmus S Ľudskou tvárou   Koniec                                               </vt:lpstr>
      <vt:lpstr>Komunistická stRana československa - ksč</vt:lpstr>
      <vt:lpstr>Znárodnenie</vt:lpstr>
      <vt:lpstr>Sloboda slova, zhromažďovania</vt:lpstr>
      <vt:lpstr>CESTOVANIE DO DEMOKRATICKýCH KRAJíN</vt:lpstr>
      <vt:lpstr>Vb - VEREJNá  BEZPEčNOSť  (POLíCIA)  Štátna  bezpečnosť (štb) bojovala aj proti obyvateľom československa, ktorí bojovali proti komunistickému režimu</vt:lpstr>
      <vt:lpstr>         žELEZNá OPONA  (imaginárna hranica, nebola vždy zo železa)</vt:lpstr>
      <vt:lpstr>STUDENá VOJNA (BEZ TANKOV)</vt:lpstr>
      <vt:lpstr>Rok 1968 a obdobie po Ňom</vt:lpstr>
      <vt:lpstr>R.1985-1989</vt:lpstr>
      <vt:lpstr>PowerPoint Presentation</vt:lpstr>
      <vt:lpstr>PowerPoint Presentation</vt:lpstr>
      <vt:lpstr>JáN bUDAJ</vt:lpstr>
      <vt:lpstr>JáN bUDAJ</vt:lpstr>
      <vt:lpstr>Alexandr vondra</vt:lpstr>
      <vt:lpstr>1. Jako bys charakterizoval           ́Komunistický režim ́? </vt:lpstr>
      <vt:lpstr>2. Slovo  ́Znárodnění ́ znamená:   </vt:lpstr>
      <vt:lpstr>3. Co označoval termín  ́Studená válka ́?   </vt:lpstr>
      <vt:lpstr>4. Jak chápeš  termín   ́Železná opona ́?   </vt:lpstr>
      <vt:lpstr>5. Co označuje termín  ́Socialismus s  lidskou  tváří ́?    </vt:lpstr>
      <vt:lpstr>6. Co byla ´StB´ ?   </vt:lpstr>
      <vt:lpstr>7. O čo išlo v normalizácii ?    </vt:lpstr>
      <vt:lpstr>8. Čo je ´samizdat´?   </vt:lpstr>
      <vt:lpstr>9. Kto je ´disident´?    </vt:lpstr>
      <vt:lpstr>10. Čo je ´Charta 77´?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PREčO PRIšIEL NOVEMBER ´89 ?</dc:title>
  <dc:creator>judita</dc:creator>
  <cp:lastModifiedBy>judita</cp:lastModifiedBy>
  <cp:revision>69</cp:revision>
  <dcterms:created xsi:type="dcterms:W3CDTF">2019-10-12T21:52:42Z</dcterms:created>
  <dcterms:modified xsi:type="dcterms:W3CDTF">2019-11-10T18:19:41Z</dcterms:modified>
</cp:coreProperties>
</file>